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13"/>
  </p:notesMasterIdLst>
  <p:sldIdLst>
    <p:sldId id="256" r:id="rId5"/>
    <p:sldId id="269" r:id="rId6"/>
    <p:sldId id="257" r:id="rId7"/>
    <p:sldId id="262" r:id="rId8"/>
    <p:sldId id="266" r:id="rId9"/>
    <p:sldId id="259" r:id="rId10"/>
    <p:sldId id="261" r:id="rId11"/>
    <p:sldId id="267" r:id="rId12"/>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5" d="100"/>
          <a:sy n="65" d="100"/>
        </p:scale>
        <p:origin x="153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gt, M.R. (Maik) van der" userId="1076c499-34b8-42af-90cf-95b60148a118" providerId="ADAL" clId="{4D91E160-CE04-4856-8AEE-BF5AE7CC3DE4}"/>
    <pc:docChg chg="custSel modSld">
      <pc:chgData name="Vegt, M.R. (Maik) van der" userId="1076c499-34b8-42af-90cf-95b60148a118" providerId="ADAL" clId="{4D91E160-CE04-4856-8AEE-BF5AE7CC3DE4}" dt="2023-06-06T08:59:21.236" v="52" actId="313"/>
      <pc:docMkLst>
        <pc:docMk/>
      </pc:docMkLst>
      <pc:sldChg chg="modSp mod">
        <pc:chgData name="Vegt, M.R. (Maik) van der" userId="1076c499-34b8-42af-90cf-95b60148a118" providerId="ADAL" clId="{4D91E160-CE04-4856-8AEE-BF5AE7CC3DE4}" dt="2023-06-06T08:58:24.767" v="27" actId="113"/>
        <pc:sldMkLst>
          <pc:docMk/>
          <pc:sldMk cId="4053971215" sldId="257"/>
        </pc:sldMkLst>
        <pc:spChg chg="mod">
          <ac:chgData name="Vegt, M.R. (Maik) van der" userId="1076c499-34b8-42af-90cf-95b60148a118" providerId="ADAL" clId="{4D91E160-CE04-4856-8AEE-BF5AE7CC3DE4}" dt="2023-06-06T08:58:03.487" v="19" actId="114"/>
          <ac:spMkLst>
            <pc:docMk/>
            <pc:sldMk cId="4053971215" sldId="257"/>
            <ac:spMk id="3" creationId="{00000000-0000-0000-0000-000000000000}"/>
          </ac:spMkLst>
        </pc:spChg>
        <pc:spChg chg="mod">
          <ac:chgData name="Vegt, M.R. (Maik) van der" userId="1076c499-34b8-42af-90cf-95b60148a118" providerId="ADAL" clId="{4D91E160-CE04-4856-8AEE-BF5AE7CC3DE4}" dt="2023-06-06T08:58:24.767" v="27" actId="113"/>
          <ac:spMkLst>
            <pc:docMk/>
            <pc:sldMk cId="4053971215" sldId="257"/>
            <ac:spMk id="9" creationId="{00000000-0000-0000-0000-000000000000}"/>
          </ac:spMkLst>
        </pc:spChg>
      </pc:sldChg>
      <pc:sldChg chg="modSp mod">
        <pc:chgData name="Vegt, M.R. (Maik) van der" userId="1076c499-34b8-42af-90cf-95b60148a118" providerId="ADAL" clId="{4D91E160-CE04-4856-8AEE-BF5AE7CC3DE4}" dt="2023-06-06T08:59:21.236" v="52" actId="313"/>
        <pc:sldMkLst>
          <pc:docMk/>
          <pc:sldMk cId="3275298652" sldId="261"/>
        </pc:sldMkLst>
        <pc:spChg chg="mod">
          <ac:chgData name="Vegt, M.R. (Maik) van der" userId="1076c499-34b8-42af-90cf-95b60148a118" providerId="ADAL" clId="{4D91E160-CE04-4856-8AEE-BF5AE7CC3DE4}" dt="2023-06-06T08:59:03.338" v="32" actId="313"/>
          <ac:spMkLst>
            <pc:docMk/>
            <pc:sldMk cId="3275298652" sldId="261"/>
            <ac:spMk id="4" creationId="{00000000-0000-0000-0000-000000000000}"/>
          </ac:spMkLst>
        </pc:spChg>
        <pc:spChg chg="mod">
          <ac:chgData name="Vegt, M.R. (Maik) van der" userId="1076c499-34b8-42af-90cf-95b60148a118" providerId="ADAL" clId="{4D91E160-CE04-4856-8AEE-BF5AE7CC3DE4}" dt="2023-06-06T08:59:11.250" v="37" actId="313"/>
          <ac:spMkLst>
            <pc:docMk/>
            <pc:sldMk cId="3275298652" sldId="261"/>
            <ac:spMk id="5" creationId="{00000000-0000-0000-0000-000000000000}"/>
          </ac:spMkLst>
        </pc:spChg>
        <pc:spChg chg="mod">
          <ac:chgData name="Vegt, M.R. (Maik) van der" userId="1076c499-34b8-42af-90cf-95b60148a118" providerId="ADAL" clId="{4D91E160-CE04-4856-8AEE-BF5AE7CC3DE4}" dt="2023-06-06T08:59:21.236" v="52" actId="313"/>
          <ac:spMkLst>
            <pc:docMk/>
            <pc:sldMk cId="3275298652" sldId="261"/>
            <ac:spMk id="6" creationId="{00000000-0000-0000-0000-000000000000}"/>
          </ac:spMkLst>
        </pc:spChg>
      </pc:sldChg>
      <pc:sldChg chg="modSp mod">
        <pc:chgData name="Vegt, M.R. (Maik) van der" userId="1076c499-34b8-42af-90cf-95b60148a118" providerId="ADAL" clId="{4D91E160-CE04-4856-8AEE-BF5AE7CC3DE4}" dt="2023-06-06T08:58:41.534" v="28" actId="12"/>
        <pc:sldMkLst>
          <pc:docMk/>
          <pc:sldMk cId="2493224744" sldId="262"/>
        </pc:sldMkLst>
        <pc:spChg chg="mod">
          <ac:chgData name="Vegt, M.R. (Maik) van der" userId="1076c499-34b8-42af-90cf-95b60148a118" providerId="ADAL" clId="{4D91E160-CE04-4856-8AEE-BF5AE7CC3DE4}" dt="2023-06-06T08:58:41.534" v="28" actId="12"/>
          <ac:spMkLst>
            <pc:docMk/>
            <pc:sldMk cId="2493224744" sldId="262"/>
            <ac:spMk id="8" creationId="{00000000-0000-0000-0000-000000000000}"/>
          </ac:spMkLst>
        </pc:spChg>
      </pc:sldChg>
      <pc:sldChg chg="modSp mod">
        <pc:chgData name="Vegt, M.R. (Maik) van der" userId="1076c499-34b8-42af-90cf-95b60148a118" providerId="ADAL" clId="{4D91E160-CE04-4856-8AEE-BF5AE7CC3DE4}" dt="2023-06-06T08:57:50.804" v="17" actId="12"/>
        <pc:sldMkLst>
          <pc:docMk/>
          <pc:sldMk cId="1776733025" sldId="269"/>
        </pc:sldMkLst>
        <pc:spChg chg="mod">
          <ac:chgData name="Vegt, M.R. (Maik) van der" userId="1076c499-34b8-42af-90cf-95b60148a118" providerId="ADAL" clId="{4D91E160-CE04-4856-8AEE-BF5AE7CC3DE4}" dt="2023-06-06T08:57:50.804" v="17" actId="12"/>
          <ac:spMkLst>
            <pc:docMk/>
            <pc:sldMk cId="1776733025" sldId="269"/>
            <ac:spMk id="3" creationId="{B9B59DAE-F702-965E-3A3A-FE45B2BBCBA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0A0EC4F-B494-704B-A644-75CC58438560}" type="datetimeFigureOut">
              <a:rPr lang="nl-NL" smtClean="0"/>
              <a:t>6-6-2023</a:t>
            </a:fld>
            <a:endParaRPr lang="nl-NL"/>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59A279C-1E0C-C349-9BFE-386F57A408A0}" type="slidenum">
              <a:rPr lang="nl-NL" smtClean="0"/>
              <a:t>‹nr.›</a:t>
            </a:fld>
            <a:endParaRPr lang="nl-NL"/>
          </a:p>
        </p:txBody>
      </p:sp>
    </p:spTree>
    <p:extLst>
      <p:ext uri="{BB962C8B-B14F-4D97-AF65-F5344CB8AC3E}">
        <p14:creationId xmlns:p14="http://schemas.microsoft.com/office/powerpoint/2010/main" val="12490535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59A279C-1E0C-C349-9BFE-386F57A408A0}" type="slidenum">
              <a:rPr lang="nl-NL" smtClean="0"/>
              <a:t>7</a:t>
            </a:fld>
            <a:endParaRPr lang="nl-NL"/>
          </a:p>
        </p:txBody>
      </p:sp>
    </p:spTree>
    <p:extLst>
      <p:ext uri="{BB962C8B-B14F-4D97-AF65-F5344CB8AC3E}">
        <p14:creationId xmlns:p14="http://schemas.microsoft.com/office/powerpoint/2010/main" val="1144415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CAB6D330-270C-324B-AF56-E98A83792DF7}" type="datetimeFigureOut">
              <a:rPr lang="nl-NL" smtClean="0"/>
              <a:t>6-6-2023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A329CD1-C961-FA47-9357-BEBD7C10F4DB}" type="slidenum">
              <a:rPr lang="nl-NL" smtClean="0"/>
              <a:t>‹nr.›</a:t>
            </a:fld>
            <a:endParaRPr lang="nl-NL"/>
          </a:p>
        </p:txBody>
      </p:sp>
    </p:spTree>
    <p:extLst>
      <p:ext uri="{BB962C8B-B14F-4D97-AF65-F5344CB8AC3E}">
        <p14:creationId xmlns:p14="http://schemas.microsoft.com/office/powerpoint/2010/main" val="145249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AB6D330-270C-324B-AF56-E98A83792DF7}" type="datetimeFigureOut">
              <a:rPr lang="nl-NL" smtClean="0"/>
              <a:t>6-6-2023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A329CD1-C961-FA47-9357-BEBD7C10F4DB}" type="slidenum">
              <a:rPr lang="nl-NL" smtClean="0"/>
              <a:t>‹nr.›</a:t>
            </a:fld>
            <a:endParaRPr lang="nl-NL"/>
          </a:p>
        </p:txBody>
      </p:sp>
    </p:spTree>
    <p:extLst>
      <p:ext uri="{BB962C8B-B14F-4D97-AF65-F5344CB8AC3E}">
        <p14:creationId xmlns:p14="http://schemas.microsoft.com/office/powerpoint/2010/main" val="2989895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AB6D330-270C-324B-AF56-E98A83792DF7}" type="datetimeFigureOut">
              <a:rPr lang="nl-NL" smtClean="0"/>
              <a:t>6-6-2023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A329CD1-C961-FA47-9357-BEBD7C10F4DB}" type="slidenum">
              <a:rPr lang="nl-NL" smtClean="0"/>
              <a:t>‹nr.›</a:t>
            </a:fld>
            <a:endParaRPr lang="nl-NL"/>
          </a:p>
        </p:txBody>
      </p:sp>
    </p:spTree>
    <p:extLst>
      <p:ext uri="{BB962C8B-B14F-4D97-AF65-F5344CB8AC3E}">
        <p14:creationId xmlns:p14="http://schemas.microsoft.com/office/powerpoint/2010/main" val="265247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AB6D330-270C-324B-AF56-E98A83792DF7}" type="datetimeFigureOut">
              <a:rPr lang="nl-NL" smtClean="0"/>
              <a:t>6-6-2023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A329CD1-C961-FA47-9357-BEBD7C10F4DB}" type="slidenum">
              <a:rPr lang="nl-NL" smtClean="0"/>
              <a:t>‹nr.›</a:t>
            </a:fld>
            <a:endParaRPr lang="nl-NL"/>
          </a:p>
        </p:txBody>
      </p:sp>
    </p:spTree>
    <p:extLst>
      <p:ext uri="{BB962C8B-B14F-4D97-AF65-F5344CB8AC3E}">
        <p14:creationId xmlns:p14="http://schemas.microsoft.com/office/powerpoint/2010/main" val="124204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CAB6D330-270C-324B-AF56-E98A83792DF7}" type="datetimeFigureOut">
              <a:rPr lang="nl-NL" smtClean="0"/>
              <a:t>6-6-2023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A329CD1-C961-FA47-9357-BEBD7C10F4DB}" type="slidenum">
              <a:rPr lang="nl-NL" smtClean="0"/>
              <a:t>‹nr.›</a:t>
            </a:fld>
            <a:endParaRPr lang="nl-NL"/>
          </a:p>
        </p:txBody>
      </p:sp>
    </p:spTree>
    <p:extLst>
      <p:ext uri="{BB962C8B-B14F-4D97-AF65-F5344CB8AC3E}">
        <p14:creationId xmlns:p14="http://schemas.microsoft.com/office/powerpoint/2010/main" val="1943574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CAB6D330-270C-324B-AF56-E98A83792DF7}" type="datetimeFigureOut">
              <a:rPr lang="nl-NL" smtClean="0"/>
              <a:t>6-6-2023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DA329CD1-C961-FA47-9357-BEBD7C10F4DB}" type="slidenum">
              <a:rPr lang="nl-NL" smtClean="0"/>
              <a:t>‹nr.›</a:t>
            </a:fld>
            <a:endParaRPr lang="nl-NL"/>
          </a:p>
        </p:txBody>
      </p:sp>
    </p:spTree>
    <p:extLst>
      <p:ext uri="{BB962C8B-B14F-4D97-AF65-F5344CB8AC3E}">
        <p14:creationId xmlns:p14="http://schemas.microsoft.com/office/powerpoint/2010/main" val="268989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CAB6D330-270C-324B-AF56-E98A83792DF7}" type="datetimeFigureOut">
              <a:rPr lang="nl-NL" smtClean="0"/>
              <a:t>6-6-2023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DA329CD1-C961-FA47-9357-BEBD7C10F4DB}" type="slidenum">
              <a:rPr lang="nl-NL" smtClean="0"/>
              <a:t>‹nr.›</a:t>
            </a:fld>
            <a:endParaRPr lang="nl-NL"/>
          </a:p>
        </p:txBody>
      </p:sp>
    </p:spTree>
    <p:extLst>
      <p:ext uri="{BB962C8B-B14F-4D97-AF65-F5344CB8AC3E}">
        <p14:creationId xmlns:p14="http://schemas.microsoft.com/office/powerpoint/2010/main" val="1742573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CAB6D330-270C-324B-AF56-E98A83792DF7}" type="datetimeFigureOut">
              <a:rPr lang="nl-NL" smtClean="0"/>
              <a:t>6-6-2023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DA329CD1-C961-FA47-9357-BEBD7C10F4DB}" type="slidenum">
              <a:rPr lang="nl-NL" smtClean="0"/>
              <a:t>‹nr.›</a:t>
            </a:fld>
            <a:endParaRPr lang="nl-NL"/>
          </a:p>
        </p:txBody>
      </p:sp>
    </p:spTree>
    <p:extLst>
      <p:ext uri="{BB962C8B-B14F-4D97-AF65-F5344CB8AC3E}">
        <p14:creationId xmlns:p14="http://schemas.microsoft.com/office/powerpoint/2010/main" val="63354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B6D330-270C-324B-AF56-E98A83792DF7}" type="datetimeFigureOut">
              <a:rPr lang="nl-NL" smtClean="0"/>
              <a:t>6-6-2023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DA329CD1-C961-FA47-9357-BEBD7C10F4DB}" type="slidenum">
              <a:rPr lang="nl-NL" smtClean="0"/>
              <a:t>‹nr.›</a:t>
            </a:fld>
            <a:endParaRPr lang="nl-NL"/>
          </a:p>
        </p:txBody>
      </p:sp>
    </p:spTree>
    <p:extLst>
      <p:ext uri="{BB962C8B-B14F-4D97-AF65-F5344CB8AC3E}">
        <p14:creationId xmlns:p14="http://schemas.microsoft.com/office/powerpoint/2010/main" val="1545987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CAB6D330-270C-324B-AF56-E98A83792DF7}" type="datetimeFigureOut">
              <a:rPr lang="nl-NL" smtClean="0"/>
              <a:t>6-6-2023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DA329CD1-C961-FA47-9357-BEBD7C10F4DB}" type="slidenum">
              <a:rPr lang="nl-NL" smtClean="0"/>
              <a:t>‹nr.›</a:t>
            </a:fld>
            <a:endParaRPr lang="nl-NL"/>
          </a:p>
        </p:txBody>
      </p:sp>
    </p:spTree>
    <p:extLst>
      <p:ext uri="{BB962C8B-B14F-4D97-AF65-F5344CB8AC3E}">
        <p14:creationId xmlns:p14="http://schemas.microsoft.com/office/powerpoint/2010/main" val="3387174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CAB6D330-270C-324B-AF56-E98A83792DF7}" type="datetimeFigureOut">
              <a:rPr lang="nl-NL" smtClean="0"/>
              <a:t>6-6-2023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DA329CD1-C961-FA47-9357-BEBD7C10F4DB}" type="slidenum">
              <a:rPr lang="nl-NL" smtClean="0"/>
              <a:t>‹nr.›</a:t>
            </a:fld>
            <a:endParaRPr lang="nl-NL"/>
          </a:p>
        </p:txBody>
      </p:sp>
    </p:spTree>
    <p:extLst>
      <p:ext uri="{BB962C8B-B14F-4D97-AF65-F5344CB8AC3E}">
        <p14:creationId xmlns:p14="http://schemas.microsoft.com/office/powerpoint/2010/main" val="274531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B6D330-270C-324B-AF56-E98A83792DF7}" type="datetimeFigureOut">
              <a:rPr lang="nl-NL" smtClean="0"/>
              <a:t>6-6-2023</a:t>
            </a:fld>
            <a:endParaRPr lang="nl-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29CD1-C961-FA47-9357-BEBD7C10F4DB}" type="slidenum">
              <a:rPr lang="nl-NL" smtClean="0"/>
              <a:t>‹nr.›</a:t>
            </a:fld>
            <a:endParaRPr lang="nl-NL"/>
          </a:p>
        </p:txBody>
      </p:sp>
    </p:spTree>
    <p:extLst>
      <p:ext uri="{BB962C8B-B14F-4D97-AF65-F5344CB8AC3E}">
        <p14:creationId xmlns:p14="http://schemas.microsoft.com/office/powerpoint/2010/main" val="10419826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google.com/url?sa=i&amp;rct=j&amp;q=&amp;esrc=s&amp;source=images&amp;cd=&amp;ved=2ahUKEwjXnIOntJ_hAhVGaFAKHY2iBZMQjRx6BAgBEAU&amp;url=https://lentebad.nl/recreatief-zwemmen/recreatiebad/&amp;psig=AOvVaw25Y2DGzsJ4w962v5b_ZAA_&amp;ust=155367598169674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www.google.com/url?sa=i&amp;rct=j&amp;q=&amp;esrc=s&amp;source=images&amp;cd=&amp;ved=2ahUKEwjXnIOntJ_hAhVGaFAKHY2iBZMQjRx6BAgBEAU&amp;url=https://lentebad.nl/recreatief-zwemmen/recreatiebad/&amp;psig=AOvVaw25Y2DGzsJ4w962v5b_ZAA_&amp;ust=155367598169674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Schermafbeelding 2019-03-21 om 10.03.3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3511" y="4583549"/>
            <a:ext cx="6237930" cy="1271502"/>
          </a:xfrm>
          <a:prstGeom prst="rect">
            <a:avLst/>
          </a:prstGeom>
        </p:spPr>
      </p:pic>
      <p:sp>
        <p:nvSpPr>
          <p:cNvPr id="8" name="Titel 1"/>
          <p:cNvSpPr txBox="1">
            <a:spLocks/>
          </p:cNvSpPr>
          <p:nvPr/>
        </p:nvSpPr>
        <p:spPr>
          <a:xfrm>
            <a:off x="692332" y="724239"/>
            <a:ext cx="8229600" cy="1143000"/>
          </a:xfrm>
          <a:prstGeom prst="rect">
            <a:avLst/>
          </a:prstGeom>
        </p:spPr>
        <p:txBody>
          <a:bodyPr vert="horz" lIns="91440" tIns="45720" rIns="91440" bIns="45720" rtlCol="0" anchor="ctr">
            <a:normAutofit fontScale="8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br>
              <a:rPr lang="nl-NL" sz="5400" i="1" dirty="0">
                <a:latin typeface="Calibri" pitchFamily="34" charset="0"/>
                <a:cs typeface="Calibri" pitchFamily="34" charset="0"/>
              </a:rPr>
            </a:br>
            <a:endParaRPr lang="nl-NL" dirty="0"/>
          </a:p>
        </p:txBody>
      </p:sp>
      <p:pic>
        <p:nvPicPr>
          <p:cNvPr id="2" name="Afbeelding 1" descr="mensenholding-welkom-3318229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674" y="76765"/>
            <a:ext cx="5930253" cy="3779336"/>
          </a:xfrm>
          <a:prstGeom prst="rect">
            <a:avLst/>
          </a:prstGeom>
        </p:spPr>
      </p:pic>
      <p:pic>
        <p:nvPicPr>
          <p:cNvPr id="4" name="Afbeelding 3" descr="Afbeelding met Lettertype, tekst, schermopname, symbool&#10;&#10;Automatisch gegenereerde beschrijving">
            <a:extLst>
              <a:ext uri="{FF2B5EF4-FFF2-40B4-BE49-F238E27FC236}">
                <a16:creationId xmlns:a16="http://schemas.microsoft.com/office/drawing/2014/main" id="{242A19DB-A187-F5E5-05E6-147EECC8FA2A}"/>
              </a:ext>
            </a:extLst>
          </p:cNvPr>
          <p:cNvPicPr>
            <a:picLocks noChangeAspect="1"/>
          </p:cNvPicPr>
          <p:nvPr/>
        </p:nvPicPr>
        <p:blipFill>
          <a:blip r:embed="rId4"/>
          <a:stretch>
            <a:fillRect/>
          </a:stretch>
        </p:blipFill>
        <p:spPr>
          <a:xfrm>
            <a:off x="1579878" y="4782053"/>
            <a:ext cx="5010849" cy="1600423"/>
          </a:xfrm>
          <a:prstGeom prst="rect">
            <a:avLst/>
          </a:prstGeom>
        </p:spPr>
      </p:pic>
    </p:spTree>
    <p:extLst>
      <p:ext uri="{BB962C8B-B14F-4D97-AF65-F5344CB8AC3E}">
        <p14:creationId xmlns:p14="http://schemas.microsoft.com/office/powerpoint/2010/main" val="3632261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A911DB-E963-745F-B75A-5FB0BA54A8AD}"/>
              </a:ext>
            </a:extLst>
          </p:cNvPr>
          <p:cNvSpPr>
            <a:spLocks noGrp="1"/>
          </p:cNvSpPr>
          <p:nvPr>
            <p:ph type="title"/>
          </p:nvPr>
        </p:nvSpPr>
        <p:spPr>
          <a:xfrm>
            <a:off x="207390" y="-17755"/>
            <a:ext cx="8515350" cy="1325563"/>
          </a:xfrm>
        </p:spPr>
        <p:txBody>
          <a:bodyPr/>
          <a:lstStyle/>
          <a:p>
            <a:r>
              <a:rPr lang="nl-NL" dirty="0"/>
              <a:t>WindesheimRUN en de voedselbank</a:t>
            </a:r>
          </a:p>
        </p:txBody>
      </p:sp>
      <p:sp>
        <p:nvSpPr>
          <p:cNvPr id="3" name="Tijdelijke aanduiding voor inhoud 2">
            <a:extLst>
              <a:ext uri="{FF2B5EF4-FFF2-40B4-BE49-F238E27FC236}">
                <a16:creationId xmlns:a16="http://schemas.microsoft.com/office/drawing/2014/main" id="{B9B59DAE-F702-965E-3A3A-FE45B2BBCBAA}"/>
              </a:ext>
            </a:extLst>
          </p:cNvPr>
          <p:cNvSpPr>
            <a:spLocks noGrp="1"/>
          </p:cNvSpPr>
          <p:nvPr>
            <p:ph idx="1"/>
          </p:nvPr>
        </p:nvSpPr>
        <p:spPr>
          <a:xfrm>
            <a:off x="150829" y="1112364"/>
            <a:ext cx="8628471" cy="5352230"/>
          </a:xfrm>
        </p:spPr>
        <p:txBody>
          <a:bodyPr vert="horz" lIns="91440" tIns="45720" rIns="91440" bIns="45720" rtlCol="0" anchor="t">
            <a:normAutofit fontScale="92500" lnSpcReduction="20000"/>
          </a:bodyPr>
          <a:lstStyle/>
          <a:p>
            <a:pPr>
              <a:buFont typeface="Wingdings" panose="05000000000000000000" pitchFamily="2" charset="2"/>
              <a:buChar char="q"/>
            </a:pPr>
            <a:r>
              <a:rPr lang="nl-NL" dirty="0"/>
              <a:t>De WindesheimRUN is een </a:t>
            </a:r>
            <a:r>
              <a:rPr lang="nl-NL" b="1" dirty="0"/>
              <a:t>hardloopwedstrijd</a:t>
            </a:r>
            <a:r>
              <a:rPr lang="nl-NL" dirty="0"/>
              <a:t> in Zwolle. Tijdens deze hardloopwedstrijd worden er inkomsten gegenereerd. Deze inkomsten wil de organisatie niet alleen in eigen zak steken. Zo wil de organisatie bijdragen aan een goed doel, namelijk de voedselbank in Zwolle. </a:t>
            </a:r>
          </a:p>
          <a:p>
            <a:pPr>
              <a:buFont typeface="Wingdings" panose="05000000000000000000" pitchFamily="2" charset="2"/>
              <a:buChar char="q"/>
            </a:pPr>
            <a:endParaRPr lang="nl-NL" dirty="0"/>
          </a:p>
          <a:p>
            <a:pPr>
              <a:buFont typeface="Wingdings" panose="05000000000000000000" pitchFamily="2" charset="2"/>
              <a:buChar char="q"/>
            </a:pPr>
            <a:r>
              <a:rPr lang="nl-NL" dirty="0"/>
              <a:t>Tijdens de hardloopwedstrijd kunnen er </a:t>
            </a:r>
            <a:r>
              <a:rPr lang="nl-NL" b="1" dirty="0"/>
              <a:t>donaties worden gedaan in de vorm van voedselproducten</a:t>
            </a:r>
            <a:r>
              <a:rPr lang="nl-NL" dirty="0"/>
              <a:t>. Deze voedselproducten worden vervolgens gedoneerd aan de voedselbank in Zwolle. De organisatie gaat daarnaast langs de deuren in verschillende wijken in Zwolle om te vragen of mensen producten af kunnen staan. </a:t>
            </a:r>
          </a:p>
          <a:p>
            <a:pPr>
              <a:buFont typeface="Wingdings" panose="05000000000000000000" pitchFamily="2" charset="2"/>
              <a:buChar char="q"/>
            </a:pPr>
            <a:endParaRPr lang="nl-NL" dirty="0"/>
          </a:p>
          <a:p>
            <a:pPr>
              <a:buFont typeface="Wingdings" panose="05000000000000000000" pitchFamily="2" charset="2"/>
              <a:buChar char="q"/>
            </a:pPr>
            <a:r>
              <a:rPr lang="nl-NL" dirty="0"/>
              <a:t>Jij gaat de organisatie hierbij helpen door zelf een actie op te stellen. Dit ga je doen door deze </a:t>
            </a:r>
            <a:r>
              <a:rPr lang="nl-NL" b="1" dirty="0"/>
              <a:t>voedselbankactie op te zetten</a:t>
            </a:r>
            <a:r>
              <a:rPr lang="nl-NL" dirty="0"/>
              <a:t>. Zo maak je </a:t>
            </a:r>
            <a:r>
              <a:rPr lang="nl-NL" b="1" dirty="0"/>
              <a:t>reclame voor deze actie</a:t>
            </a:r>
            <a:r>
              <a:rPr lang="nl-NL" dirty="0"/>
              <a:t>. </a:t>
            </a:r>
            <a:endParaRPr lang="nl-NL" dirty="0">
              <a:cs typeface="Calibri"/>
            </a:endParaRPr>
          </a:p>
        </p:txBody>
      </p:sp>
    </p:spTree>
    <p:extLst>
      <p:ext uri="{BB962C8B-B14F-4D97-AF65-F5344CB8AC3E}">
        <p14:creationId xmlns:p14="http://schemas.microsoft.com/office/powerpoint/2010/main" val="1776733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p:cNvSpPr txBox="1"/>
          <p:nvPr/>
        </p:nvSpPr>
        <p:spPr>
          <a:xfrm>
            <a:off x="1029826" y="411866"/>
            <a:ext cx="6917001" cy="369332"/>
          </a:xfrm>
          <a:prstGeom prst="rect">
            <a:avLst/>
          </a:prstGeom>
          <a:noFill/>
        </p:spPr>
        <p:txBody>
          <a:bodyPr wrap="square" rtlCol="0">
            <a:spAutoFit/>
          </a:bodyPr>
          <a:lstStyle/>
          <a:p>
            <a:endParaRPr lang="nl-NL" dirty="0"/>
          </a:p>
        </p:txBody>
      </p:sp>
      <p:sp>
        <p:nvSpPr>
          <p:cNvPr id="9" name="Tekstvak 8"/>
          <p:cNvSpPr txBox="1"/>
          <p:nvPr/>
        </p:nvSpPr>
        <p:spPr>
          <a:xfrm>
            <a:off x="236206" y="254354"/>
            <a:ext cx="8583329" cy="4154984"/>
          </a:xfrm>
          <a:prstGeom prst="rect">
            <a:avLst/>
          </a:prstGeom>
          <a:noFill/>
        </p:spPr>
        <p:txBody>
          <a:bodyPr wrap="square" rtlCol="0">
            <a:spAutoFit/>
          </a:bodyPr>
          <a:lstStyle/>
          <a:p>
            <a:r>
              <a:rPr lang="nl-NL" sz="2400" b="1" dirty="0"/>
              <a:t>De FEITEN:</a:t>
            </a:r>
          </a:p>
          <a:p>
            <a:pPr marL="285750" indent="-285750">
              <a:buFont typeface="Arial"/>
              <a:buChar char="•"/>
            </a:pPr>
            <a:endParaRPr lang="nl-NL" sz="2400" b="1" dirty="0"/>
          </a:p>
          <a:p>
            <a:pPr marL="342900" indent="-342900">
              <a:buFont typeface="Wingdings" panose="05000000000000000000" pitchFamily="2" charset="2"/>
              <a:buChar char="q"/>
            </a:pPr>
            <a:r>
              <a:rPr lang="nl-NL" sz="2400" b="1" dirty="0"/>
              <a:t>In 2024 leven meer dan 1 miljoen mensen </a:t>
            </a:r>
            <a:r>
              <a:rPr lang="nl-NL" sz="2400" dirty="0"/>
              <a:t>onder de armoedegrens.</a:t>
            </a:r>
          </a:p>
          <a:p>
            <a:pPr marL="342900" indent="-342900">
              <a:buFont typeface="Wingdings" panose="05000000000000000000" pitchFamily="2" charset="2"/>
              <a:buChar char="q"/>
            </a:pPr>
            <a:r>
              <a:rPr lang="nl-NL" sz="2400" b="0" i="0" dirty="0">
                <a:solidFill>
                  <a:srgbClr val="101010"/>
                </a:solidFill>
                <a:effectLst/>
                <a:latin typeface="Exo BNNVARA"/>
              </a:rPr>
              <a:t>‘Als je een zelfstandig huishouden runt en je rond moet komen van 1533 euro netto per maand, val je onder de armoedegrens’.</a:t>
            </a:r>
            <a:endParaRPr lang="nl-NL" sz="2400" b="1" dirty="0"/>
          </a:p>
          <a:p>
            <a:pPr marL="342900" indent="-342900">
              <a:buFont typeface="Wingdings" panose="05000000000000000000" pitchFamily="2" charset="2"/>
              <a:buChar char="q"/>
            </a:pPr>
            <a:r>
              <a:rPr lang="nl-NL" sz="2400" b="1" dirty="0"/>
              <a:t>1 op de 12 kinderen gaat met </a:t>
            </a:r>
            <a:r>
              <a:rPr lang="nl-NL" sz="2400" b="1" u="sng" dirty="0"/>
              <a:t>honger</a:t>
            </a:r>
            <a:r>
              <a:rPr lang="nl-NL" sz="2400" b="1" dirty="0"/>
              <a:t> naar school.</a:t>
            </a:r>
          </a:p>
          <a:p>
            <a:pPr marL="342900" indent="-342900">
              <a:buFont typeface="Wingdings" panose="05000000000000000000" pitchFamily="2" charset="2"/>
              <a:buChar char="q"/>
            </a:pPr>
            <a:endParaRPr lang="nl-NL" sz="2400" b="1" dirty="0"/>
          </a:p>
          <a:p>
            <a:pPr marL="342900" indent="-342900">
              <a:buFont typeface="Wingdings" panose="05000000000000000000" pitchFamily="2" charset="2"/>
              <a:buChar char="q"/>
            </a:pPr>
            <a:r>
              <a:rPr lang="nl-NL" sz="2400" b="1" dirty="0"/>
              <a:t>Totale verspilling van voedsel in Nederland: 5 miljard euro.</a:t>
            </a:r>
          </a:p>
          <a:p>
            <a:pPr marL="285750" indent="-285750">
              <a:buFont typeface="Arial"/>
              <a:buChar char="•"/>
            </a:pPr>
            <a:endParaRPr lang="nl-NL" sz="2400" b="1" dirty="0"/>
          </a:p>
          <a:p>
            <a:pPr marL="285750" indent="-285750">
              <a:buFont typeface="Arial"/>
              <a:buChar char="•"/>
            </a:pPr>
            <a:endParaRPr lang="nl-NL" sz="2400" b="1" dirty="0"/>
          </a:p>
        </p:txBody>
      </p:sp>
      <p:pic>
        <p:nvPicPr>
          <p:cNvPr id="2" name="Afbeelding 1" descr="social-media-feit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444966" y="4042778"/>
            <a:ext cx="3131017" cy="2382742"/>
          </a:xfrm>
          <a:prstGeom prst="rect">
            <a:avLst/>
          </a:prstGeom>
        </p:spPr>
      </p:pic>
      <p:sp>
        <p:nvSpPr>
          <p:cNvPr id="3" name="Tekstvak 2"/>
          <p:cNvSpPr txBox="1"/>
          <p:nvPr/>
        </p:nvSpPr>
        <p:spPr>
          <a:xfrm>
            <a:off x="236206" y="6064376"/>
            <a:ext cx="4773162" cy="646331"/>
          </a:xfrm>
          <a:prstGeom prst="rect">
            <a:avLst/>
          </a:prstGeom>
          <a:noFill/>
        </p:spPr>
        <p:txBody>
          <a:bodyPr wrap="square" lIns="91440" tIns="45720" rIns="91440" bIns="45720" rtlCol="0" anchor="t">
            <a:spAutoFit/>
          </a:bodyPr>
          <a:lstStyle/>
          <a:p>
            <a:endParaRPr lang="nl-NL" dirty="0"/>
          </a:p>
          <a:p>
            <a:r>
              <a:rPr lang="nl-NL" i="1" dirty="0"/>
              <a:t>Bron: CBS cijfers 2024 en SCP Armoede in kaart</a:t>
            </a:r>
            <a:endParaRPr lang="nl-NL" i="1" dirty="0">
              <a:cs typeface="Calibri"/>
            </a:endParaRPr>
          </a:p>
        </p:txBody>
      </p:sp>
      <p:pic>
        <p:nvPicPr>
          <p:cNvPr id="5" name="Afbeelding 4" descr="met-deze-tips-verspil-je-minder-ete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454" y="3974963"/>
            <a:ext cx="3409182" cy="2272234"/>
          </a:xfrm>
          <a:prstGeom prst="rect">
            <a:avLst/>
          </a:prstGeom>
        </p:spPr>
      </p:pic>
    </p:spTree>
    <p:extLst>
      <p:ext uri="{BB962C8B-B14F-4D97-AF65-F5344CB8AC3E}">
        <p14:creationId xmlns:p14="http://schemas.microsoft.com/office/powerpoint/2010/main" val="4053971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p:cNvSpPr txBox="1"/>
          <p:nvPr/>
        </p:nvSpPr>
        <p:spPr>
          <a:xfrm>
            <a:off x="191910" y="130755"/>
            <a:ext cx="8780453" cy="8217634"/>
          </a:xfrm>
          <a:prstGeom prst="rect">
            <a:avLst/>
          </a:prstGeom>
          <a:noFill/>
        </p:spPr>
        <p:txBody>
          <a:bodyPr wrap="square" rtlCol="0">
            <a:spAutoFit/>
          </a:bodyPr>
          <a:lstStyle/>
          <a:p>
            <a:endParaRPr lang="nl-NL" sz="2400" dirty="0"/>
          </a:p>
          <a:p>
            <a:endParaRPr lang="nl-NL" sz="2400" dirty="0"/>
          </a:p>
          <a:p>
            <a:endParaRPr lang="nl-NL" sz="2400" dirty="0"/>
          </a:p>
          <a:p>
            <a:endParaRPr lang="nl-NL" sz="2400" dirty="0"/>
          </a:p>
          <a:p>
            <a:endParaRPr lang="nl-NL" sz="2400" dirty="0"/>
          </a:p>
          <a:p>
            <a:endParaRPr lang="nl-NL" sz="2400" dirty="0"/>
          </a:p>
          <a:p>
            <a:endParaRPr lang="nl-NL" sz="2400" dirty="0"/>
          </a:p>
          <a:p>
            <a:pPr marL="342900" indent="-342900">
              <a:buFont typeface="Wingdings" panose="05000000000000000000" pitchFamily="2" charset="2"/>
              <a:buChar char="q"/>
            </a:pPr>
            <a:r>
              <a:rPr lang="nl-NL" sz="2400" dirty="0"/>
              <a:t>We gaan producten ophalen bij de inwoners van Zwolle en tijdens de WindesheimRUN. Deze producten geven wij aan de mensen die afhankelijk zijn van de Voedselbank. </a:t>
            </a:r>
          </a:p>
          <a:p>
            <a:pPr marL="342900" indent="-342900">
              <a:buFont typeface="Wingdings" panose="05000000000000000000" pitchFamily="2" charset="2"/>
              <a:buChar char="q"/>
            </a:pPr>
            <a:endParaRPr lang="nl-NL" sz="2400" dirty="0"/>
          </a:p>
          <a:p>
            <a:pPr marL="342900" indent="-342900">
              <a:buFont typeface="Wingdings" panose="05000000000000000000" pitchFamily="2" charset="2"/>
              <a:buChar char="q"/>
            </a:pPr>
            <a:r>
              <a:rPr lang="nl-NL" sz="2400" dirty="0"/>
              <a:t>Het gaat ook om de bewustwording dat veel producten onnodig worden weggegooid terwijl andere mensen niet veel te eten hebben en deze producten goed kunnen gebruiken. </a:t>
            </a:r>
          </a:p>
          <a:p>
            <a:pPr marL="342900" indent="-342900">
              <a:buFont typeface="Wingdings" panose="05000000000000000000" pitchFamily="2" charset="2"/>
              <a:buChar char="q"/>
            </a:pPr>
            <a:endParaRPr lang="nl-NL" sz="2400" dirty="0"/>
          </a:p>
          <a:p>
            <a:pPr marL="342900" indent="-342900">
              <a:buFont typeface="Wingdings" panose="05000000000000000000" pitchFamily="2" charset="2"/>
              <a:buChar char="q"/>
            </a:pPr>
            <a:r>
              <a:rPr lang="nl-NL" sz="2400" dirty="0"/>
              <a:t>Het thema van deze actie heet dan ook:</a:t>
            </a:r>
          </a:p>
          <a:p>
            <a:r>
              <a:rPr lang="nl-NL" sz="2400" dirty="0"/>
              <a:t> </a:t>
            </a:r>
          </a:p>
          <a:p>
            <a:r>
              <a:rPr lang="nl-NL" sz="2400" dirty="0"/>
              <a:t>							 </a:t>
            </a:r>
            <a:r>
              <a:rPr lang="nl-NL" sz="2400" b="1" dirty="0">
                <a:solidFill>
                  <a:srgbClr val="FF0000"/>
                </a:solidFill>
              </a:rPr>
              <a:t>“Oog voor voedsel, hart voor mensen”</a:t>
            </a:r>
          </a:p>
          <a:p>
            <a:endParaRPr lang="nl-NL" sz="2400" dirty="0"/>
          </a:p>
          <a:p>
            <a:endParaRPr lang="nl-NL" sz="2400" dirty="0"/>
          </a:p>
          <a:p>
            <a:endParaRPr lang="nl-NL" sz="2400" dirty="0"/>
          </a:p>
          <a:p>
            <a:endParaRPr lang="nl-NL" sz="2400" dirty="0"/>
          </a:p>
        </p:txBody>
      </p:sp>
      <p:sp>
        <p:nvSpPr>
          <p:cNvPr id="10" name="AutoShape 2" descr="Afbeeldingsresultaat voor lentebad zevenaar">
            <a:hlinkClick r:id="rId2"/>
          </p:cNvPr>
          <p:cNvSpPr>
            <a:spLocks noChangeAspect="1" noChangeArrowheads="1"/>
          </p:cNvSpPr>
          <p:nvPr/>
        </p:nvSpPr>
        <p:spPr bwMode="auto">
          <a:xfrm>
            <a:off x="1753507" y="3937680"/>
            <a:ext cx="2619375" cy="1743076"/>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2" name="Afbeelding 1" descr="Schermafbeelding 2019-03-28 om 19.44.3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5692763" cy="2670952"/>
          </a:xfrm>
          <a:prstGeom prst="rect">
            <a:avLst/>
          </a:prstGeom>
        </p:spPr>
      </p:pic>
    </p:spTree>
    <p:extLst>
      <p:ext uri="{BB962C8B-B14F-4D97-AF65-F5344CB8AC3E}">
        <p14:creationId xmlns:p14="http://schemas.microsoft.com/office/powerpoint/2010/main" val="2493224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p:cNvSpPr txBox="1"/>
          <p:nvPr/>
        </p:nvSpPr>
        <p:spPr>
          <a:xfrm>
            <a:off x="115353" y="0"/>
            <a:ext cx="8780453" cy="7848302"/>
          </a:xfrm>
          <a:prstGeom prst="rect">
            <a:avLst/>
          </a:prstGeom>
          <a:noFill/>
        </p:spPr>
        <p:txBody>
          <a:bodyPr wrap="square" lIns="91440" tIns="45720" rIns="91440" bIns="45720" rtlCol="0" anchor="t">
            <a:spAutoFit/>
          </a:bodyPr>
          <a:lstStyle/>
          <a:p>
            <a:endParaRPr lang="nl-NL" sz="2400" b="1" dirty="0"/>
          </a:p>
          <a:p>
            <a:endParaRPr lang="nl-NL" sz="2400" b="1" dirty="0"/>
          </a:p>
          <a:p>
            <a:r>
              <a:rPr lang="nl-NL" sz="2400" b="1" dirty="0"/>
              <a:t>Stappenplan voedselbankactie:</a:t>
            </a:r>
          </a:p>
          <a:p>
            <a:endParaRPr lang="nl-NL" sz="2400" b="1" dirty="0"/>
          </a:p>
          <a:p>
            <a:pPr marL="457200" indent="-457200">
              <a:buFont typeface="+mj-lt"/>
              <a:buAutoNum type="arabicParenR"/>
            </a:pPr>
            <a:r>
              <a:rPr lang="nl-NL" sz="2400" b="1" dirty="0"/>
              <a:t>Week 27</a:t>
            </a:r>
            <a:r>
              <a:rPr lang="nl-NL" sz="2400" dirty="0"/>
              <a:t>:  kick-off</a:t>
            </a:r>
            <a:endParaRPr lang="nl-NL" sz="2400" dirty="0">
              <a:cs typeface="Calibri"/>
            </a:endParaRPr>
          </a:p>
          <a:p>
            <a:pPr marL="457200" indent="-457200">
              <a:buFont typeface="+mj-lt"/>
              <a:buAutoNum type="arabicParenR"/>
            </a:pPr>
            <a:endParaRPr lang="nl-NL" sz="2400" dirty="0"/>
          </a:p>
          <a:p>
            <a:pPr marL="457200" indent="-457200">
              <a:buFont typeface="+mj-lt"/>
              <a:buAutoNum type="arabicParenR"/>
            </a:pPr>
            <a:r>
              <a:rPr lang="nl-NL" sz="2400" b="1" dirty="0"/>
              <a:t>Week 28</a:t>
            </a:r>
            <a:r>
              <a:rPr lang="nl-NL" sz="2400" dirty="0"/>
              <a:t>: mentor maakt duo’s, verdeling van woonwijken, informatie over voedselbank tijdens </a:t>
            </a:r>
            <a:r>
              <a:rPr lang="nl-NL" sz="2400" dirty="0" err="1"/>
              <a:t>z-uur</a:t>
            </a:r>
            <a:r>
              <a:rPr lang="nl-NL" sz="2400" dirty="0"/>
              <a:t> en/of mentoruur. </a:t>
            </a:r>
          </a:p>
          <a:p>
            <a:endParaRPr lang="nl-NL" sz="2400" dirty="0"/>
          </a:p>
          <a:p>
            <a:r>
              <a:rPr lang="nl-NL" sz="2400" b="1" dirty="0"/>
              <a:t>3)   Week 29 + 30: </a:t>
            </a:r>
            <a:r>
              <a:rPr lang="nl-NL" sz="2400" dirty="0"/>
              <a:t>flyeren in de woonwijk tijdens </a:t>
            </a:r>
            <a:r>
              <a:rPr lang="nl-NL" sz="2400" dirty="0" err="1"/>
              <a:t>z-uur</a:t>
            </a:r>
            <a:r>
              <a:rPr lang="nl-NL" sz="2400" dirty="0"/>
              <a:t> en/of 	mentoruur. Tevens wordt er geflyerd tijdens het hardloopevent. </a:t>
            </a:r>
            <a:endParaRPr lang="nl-NL" sz="2400" b="1" dirty="0"/>
          </a:p>
          <a:p>
            <a:pPr marL="457200" indent="-457200">
              <a:buFont typeface="+mj-lt"/>
              <a:buAutoNum type="arabicParenR"/>
            </a:pPr>
            <a:endParaRPr lang="nl-NL" sz="2400" b="1" dirty="0"/>
          </a:p>
          <a:p>
            <a:pPr marL="457200" indent="-457200">
              <a:buAutoNum type="arabicParenR" startAt="4"/>
            </a:pPr>
            <a:r>
              <a:rPr lang="nl-NL" sz="2400" b="1" dirty="0"/>
              <a:t>Zaterdag 5 augustus:</a:t>
            </a:r>
            <a:r>
              <a:rPr lang="nl-NL" sz="2400" dirty="0"/>
              <a:t> Uitvoering van de WindesheimRUN. Tijdens dit event halen we de producten op die we aan de voedselbank in Zwolle gaan geven.  </a:t>
            </a:r>
          </a:p>
          <a:p>
            <a:endParaRPr lang="nl-NL" sz="2400" dirty="0"/>
          </a:p>
          <a:p>
            <a:pPr marL="457200" indent="-457200">
              <a:buFont typeface="+mj-lt"/>
              <a:buAutoNum type="arabicParenR"/>
            </a:pPr>
            <a:endParaRPr lang="nl-NL" sz="2400" dirty="0"/>
          </a:p>
          <a:p>
            <a:pPr marL="457200" indent="-457200">
              <a:buFont typeface="+mj-lt"/>
              <a:buAutoNum type="arabicParenR"/>
            </a:pPr>
            <a:endParaRPr lang="nl-NL" sz="2400" dirty="0"/>
          </a:p>
          <a:p>
            <a:endParaRPr lang="nl-NL" sz="2400" dirty="0"/>
          </a:p>
          <a:p>
            <a:endParaRPr lang="nl-NL" sz="2400" dirty="0"/>
          </a:p>
          <a:p>
            <a:endParaRPr lang="nl-NL" sz="2400" dirty="0"/>
          </a:p>
        </p:txBody>
      </p:sp>
      <p:sp>
        <p:nvSpPr>
          <p:cNvPr id="10" name="AutoShape 2" descr="Afbeeldingsresultaat voor lentebad zevenaar">
            <a:hlinkClick r:id="rId2"/>
          </p:cNvPr>
          <p:cNvSpPr>
            <a:spLocks noChangeAspect="1" noChangeArrowheads="1"/>
          </p:cNvSpPr>
          <p:nvPr/>
        </p:nvSpPr>
        <p:spPr bwMode="auto">
          <a:xfrm>
            <a:off x="1753507" y="3937680"/>
            <a:ext cx="2619375" cy="1743076"/>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5102" y="138560"/>
            <a:ext cx="4398898" cy="1841075"/>
          </a:xfrm>
          <a:prstGeom prst="rect">
            <a:avLst/>
          </a:prstGeom>
        </p:spPr>
      </p:pic>
    </p:spTree>
    <p:extLst>
      <p:ext uri="{BB962C8B-B14F-4D97-AF65-F5344CB8AC3E}">
        <p14:creationId xmlns:p14="http://schemas.microsoft.com/office/powerpoint/2010/main" val="1934769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endParaRPr lang="nl-NL" dirty="0"/>
          </a:p>
        </p:txBody>
      </p:sp>
      <p:pic>
        <p:nvPicPr>
          <p:cNvPr id="3" name="Afbeelding 2" descr="facebook-960-x-960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17456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7"/>
            <a:ext cx="8229600" cy="2127915"/>
          </a:xfrm>
        </p:spPr>
        <p:txBody>
          <a:bodyPr>
            <a:normAutofit fontScale="90000"/>
          </a:bodyPr>
          <a:lstStyle/>
          <a:p>
            <a:pPr algn="l"/>
            <a:r>
              <a:rPr lang="nl-NL" dirty="0"/>
              <a:t>Klanten van de voedselbank aan het woord:</a:t>
            </a:r>
            <a:br>
              <a:rPr lang="nl-NL" dirty="0"/>
            </a:br>
            <a:br>
              <a:rPr lang="nl-NL" dirty="0"/>
            </a:br>
            <a:endParaRPr lang="nl-NL" dirty="0"/>
          </a:p>
        </p:txBody>
      </p:sp>
      <p:sp>
        <p:nvSpPr>
          <p:cNvPr id="4" name="Tekstvak 3"/>
          <p:cNvSpPr txBox="1"/>
          <p:nvPr/>
        </p:nvSpPr>
        <p:spPr>
          <a:xfrm>
            <a:off x="171638" y="1597665"/>
            <a:ext cx="7019983" cy="1323439"/>
          </a:xfrm>
          <a:prstGeom prst="rect">
            <a:avLst/>
          </a:prstGeom>
          <a:noFill/>
        </p:spPr>
        <p:txBody>
          <a:bodyPr wrap="square" rtlCol="0">
            <a:spAutoFit/>
          </a:bodyPr>
          <a:lstStyle/>
          <a:p>
            <a:r>
              <a:rPr lang="nl-NL" sz="2000" b="1" dirty="0">
                <a:solidFill>
                  <a:srgbClr val="FF0000"/>
                </a:solidFill>
              </a:rPr>
              <a:t>‘We hebben per week maar 50 euro om van te leven. Dus ik ben erg dankbaar dat ik bij de voedselbank terecht kan. Ik schaam me er niet voor. Er zijn er meer in de buurt die bij de voedselbank komen.’</a:t>
            </a:r>
          </a:p>
        </p:txBody>
      </p:sp>
      <p:sp>
        <p:nvSpPr>
          <p:cNvPr id="5" name="Tekstvak 4"/>
          <p:cNvSpPr txBox="1"/>
          <p:nvPr/>
        </p:nvSpPr>
        <p:spPr>
          <a:xfrm>
            <a:off x="171638" y="2959146"/>
            <a:ext cx="5749864" cy="1631216"/>
          </a:xfrm>
          <a:prstGeom prst="rect">
            <a:avLst/>
          </a:prstGeom>
          <a:noFill/>
        </p:spPr>
        <p:txBody>
          <a:bodyPr wrap="square" rtlCol="0">
            <a:spAutoFit/>
          </a:bodyPr>
          <a:lstStyle/>
          <a:p>
            <a:r>
              <a:rPr lang="nl-NL" sz="2000" b="1" dirty="0">
                <a:solidFill>
                  <a:schemeClr val="tx2"/>
                </a:solidFill>
              </a:rPr>
              <a:t>‘We redden het zo goed met de hulp van de Voedselbank. De kinderen vragen wel eens wanneer we weer op vakantie gaan. Vakantie, dat is luxe. Eerst gaan we aflossen en dan komt die vakantie later misschien wel weer.’</a:t>
            </a:r>
          </a:p>
        </p:txBody>
      </p:sp>
      <p:sp>
        <p:nvSpPr>
          <p:cNvPr id="6" name="Rechthoek 5"/>
          <p:cNvSpPr/>
          <p:nvPr/>
        </p:nvSpPr>
        <p:spPr>
          <a:xfrm>
            <a:off x="171638" y="4651419"/>
            <a:ext cx="6690653" cy="1938992"/>
          </a:xfrm>
          <a:prstGeom prst="rect">
            <a:avLst/>
          </a:prstGeom>
        </p:spPr>
        <p:txBody>
          <a:bodyPr wrap="square">
            <a:spAutoFit/>
          </a:bodyPr>
          <a:lstStyle/>
          <a:p>
            <a:r>
              <a:rPr lang="nl-NL" sz="2000" b="1" dirty="0">
                <a:solidFill>
                  <a:srgbClr val="008000"/>
                </a:solidFill>
              </a:rPr>
              <a:t>‘Vroeger, toen ik nog verdiende, had ik geld, een leuk leven. Ik heb van alles gedaan: proces operator, vrachtwagenchauffeur, kok bij Feyenoord zelfs! Nu is alles voorbij. Maar ik ben heel blij met mijn wekelijkse voedselpakket. Hier in Nederland hoeven we tenminste niet te verhongeren, zoals in andere landen.’</a:t>
            </a:r>
          </a:p>
        </p:txBody>
      </p:sp>
      <p:pic>
        <p:nvPicPr>
          <p:cNvPr id="7" name="Afbeelding 6" descr="levensmiddelenmand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2290" y="2730298"/>
            <a:ext cx="2281709" cy="2394433"/>
          </a:xfrm>
          <a:prstGeom prst="rect">
            <a:avLst/>
          </a:prstGeom>
        </p:spPr>
      </p:pic>
    </p:spTree>
    <p:extLst>
      <p:ext uri="{BB962C8B-B14F-4D97-AF65-F5344CB8AC3E}">
        <p14:creationId xmlns:p14="http://schemas.microsoft.com/office/powerpoint/2010/main" val="3275298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Schermafbeelding 2019-03-28 om 19.39.3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440" y="789838"/>
            <a:ext cx="6108700" cy="4814784"/>
          </a:xfrm>
          <a:prstGeom prst="rect">
            <a:avLst/>
          </a:prstGeom>
        </p:spPr>
      </p:pic>
    </p:spTree>
    <p:extLst>
      <p:ext uri="{BB962C8B-B14F-4D97-AF65-F5344CB8AC3E}">
        <p14:creationId xmlns:p14="http://schemas.microsoft.com/office/powerpoint/2010/main" val="3592145165"/>
      </p:ext>
    </p:extLst>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F8795176BB69D438ACF1AD93BC7BE2F" ma:contentTypeVersion="12" ma:contentTypeDescription="Een nieuw document maken." ma:contentTypeScope="" ma:versionID="c8d63f5bdf712a9f88b4848eb0cc5283">
  <xsd:schema xmlns:xsd="http://www.w3.org/2001/XMLSchema" xmlns:xs="http://www.w3.org/2001/XMLSchema" xmlns:p="http://schemas.microsoft.com/office/2006/metadata/properties" xmlns:ns2="0123f99c-98fa-4771-acdb-8cf7eadf691c" xmlns:ns3="a1bfd8db-7e4a-4654-ad13-e2ddb83aadc8" targetNamespace="http://schemas.microsoft.com/office/2006/metadata/properties" ma:root="true" ma:fieldsID="2d43f4d71fa7886cf35e1f87a4e980f3" ns2:_="" ns3:_="">
    <xsd:import namespace="0123f99c-98fa-4771-acdb-8cf7eadf691c"/>
    <xsd:import namespace="a1bfd8db-7e4a-4654-ad13-e2ddb83aadc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23f99c-98fa-4771-acdb-8cf7eadf69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Afbeeldingtags" ma:readOnly="false" ma:fieldId="{5cf76f15-5ced-4ddc-b409-7134ff3c332f}" ma:taxonomyMulti="true" ma:sspId="1c6a0e08-1576-455b-af28-552984f92fc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1bfd8db-7e4a-4654-ad13-e2ddb83aadc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ffccba9-6eef-41a9-ab9a-d139f132c951}" ma:internalName="TaxCatchAll" ma:showField="CatchAllData" ma:web="a1bfd8db-7e4a-4654-ad13-e2ddb83aadc8">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1bfd8db-7e4a-4654-ad13-e2ddb83aadc8" xsi:nil="true"/>
    <lcf76f155ced4ddcb4097134ff3c332f xmlns="0123f99c-98fa-4771-acdb-8cf7eadf691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2DB7B2C-98F1-4880-9A57-571AC4F7A305}">
  <ds:schemaRefs>
    <ds:schemaRef ds:uri="http://schemas.microsoft.com/sharepoint/v3/contenttype/forms"/>
  </ds:schemaRefs>
</ds:datastoreItem>
</file>

<file path=customXml/itemProps2.xml><?xml version="1.0" encoding="utf-8"?>
<ds:datastoreItem xmlns:ds="http://schemas.openxmlformats.org/officeDocument/2006/customXml" ds:itemID="{F75EE5E0-1863-4519-A1B7-2CBB091518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23f99c-98fa-4771-acdb-8cf7eadf691c"/>
    <ds:schemaRef ds:uri="a1bfd8db-7e4a-4654-ad13-e2ddb83aad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9E83F8E-8A66-434F-B373-77E375D53862}">
  <ds:schemaRefs>
    <ds:schemaRef ds:uri="a1bfd8db-7e4a-4654-ad13-e2ddb83aadc8"/>
    <ds:schemaRef ds:uri="http://purl.org/dc/terms/"/>
    <ds:schemaRef ds:uri="http://schemas.openxmlformats.org/package/2006/metadata/core-properties"/>
    <ds:schemaRef ds:uri="http://www.w3.org/XML/1998/namespace"/>
    <ds:schemaRef ds:uri="0123f99c-98fa-4771-acdb-8cf7eadf691c"/>
    <ds:schemaRef ds:uri="http://purl.org/dc/elements/1.1/"/>
    <ds:schemaRef ds:uri="http://purl.org/dc/dcmitype/"/>
    <ds:schemaRef ds:uri="http://schemas.microsoft.com/office/2006/documentManagement/types"/>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2114</TotalTime>
  <Words>529</Words>
  <Application>Microsoft Office PowerPoint</Application>
  <PresentationFormat>Diavoorstelling (4:3)</PresentationFormat>
  <Paragraphs>52</Paragraphs>
  <Slides>8</Slides>
  <Notes>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8</vt:i4>
      </vt:variant>
    </vt:vector>
  </HeadingPairs>
  <TitlesOfParts>
    <vt:vector size="14" baseType="lpstr">
      <vt:lpstr>Arial</vt:lpstr>
      <vt:lpstr>Calibri</vt:lpstr>
      <vt:lpstr>Calibri Light</vt:lpstr>
      <vt:lpstr>Exo BNNVARA</vt:lpstr>
      <vt:lpstr>Wingdings</vt:lpstr>
      <vt:lpstr>Kantoorthema</vt:lpstr>
      <vt:lpstr>PowerPoint-presentatie</vt:lpstr>
      <vt:lpstr>WindesheimRUN en de voedselbank</vt:lpstr>
      <vt:lpstr>PowerPoint-presentatie</vt:lpstr>
      <vt:lpstr>PowerPoint-presentatie</vt:lpstr>
      <vt:lpstr>PowerPoint-presentatie</vt:lpstr>
      <vt:lpstr>PowerPoint-presentatie</vt:lpstr>
      <vt:lpstr>Klanten van de voedselbank aan het woord:  </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 Lanters</dc:creator>
  <cp:lastModifiedBy>Vegt, M.R. (Maik) van der</cp:lastModifiedBy>
  <cp:revision>62</cp:revision>
  <cp:lastPrinted>2019-03-29T09:17:06Z</cp:lastPrinted>
  <dcterms:created xsi:type="dcterms:W3CDTF">2019-03-21T09:03:20Z</dcterms:created>
  <dcterms:modified xsi:type="dcterms:W3CDTF">2023-06-06T08:59:25Z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0x0101000F8795176BB69D438ACF1AD93BC7BE2F</vt:lpwstr>
  </property>
  <property fmtid="{D5CDD505-2E9C-101B-9397-08002B2CF9AE}" pid="3" name="MediaServiceImageTags">
    <vt:lpwstr/>
  </property>
</Properties>
</file>